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7_BB467F21.xml" ContentType="application/vnd.ms-powerpoint.comments+xml"/>
  <Override PartName="/ppt/comments/modernComment_10E_88672CC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63" r:id="rId5"/>
    <p:sldId id="267" r:id="rId6"/>
    <p:sldId id="268" r:id="rId7"/>
    <p:sldId id="269" r:id="rId8"/>
    <p:sldId id="265" r:id="rId9"/>
    <p:sldId id="259" r:id="rId10"/>
    <p:sldId id="258" r:id="rId11"/>
    <p:sldId id="270" r:id="rId12"/>
    <p:sldId id="260" r:id="rId13"/>
    <p:sldId id="261" r:id="rId14"/>
    <p:sldId id="274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7BCC71-6EED-D885-B8E8-32146A86AB77}" name="Arefeh Farahmandi Najaf Abadi" initials="AFNA" userId="S::21afna@queensu.ca::30415897-11b1-48b9-8d47-fce5c3f6b68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3CF"/>
    <a:srgbClr val="EBF1E9"/>
    <a:srgbClr val="B4C7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7_BB467F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FFAFCC-D7DC-44BC-946F-057B13C2A315}" authorId="{EA7BCC71-6EED-D885-B8E8-32146A86AB77}" created="2023-04-23T21:05:33.54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41959457" sldId="263"/>
      <ac:spMk id="3" creationId="{F26BBF8C-272C-F8F6-70D6-674493EE4650}"/>
    </ac:deMkLst>
    <p188:replyLst>
      <p188:reply id="{5C0895B9-58B7-445F-825C-76068994CBEE}" authorId="{EA7BCC71-6EED-D885-B8E8-32146A86AB77}" created="2023-04-23T21:06:41.354">
        <p188:txBody>
          <a:bodyPr/>
          <a:lstStyle/>
          <a:p>
            <a:r>
              <a:rPr lang="en-CA"/>
              <a:t>, we examine the perception of human walking motions and the limits to which gait will continue to be perceived as normal and human-like in the presence of abnormalities </a:t>
            </a:r>
          </a:p>
        </p188:txBody>
      </p188:reply>
    </p188:replyLst>
    <p188:txBody>
      <a:bodyPr/>
      <a:lstStyle/>
      <a:p>
        <a:r>
          <a:rPr lang="en-CA"/>
          <a:t>Altering gait biomechanics is generally done in the fields of prosthetics and rehabilitation, however the perception of gait is often neglected. Although a certain gait can be functional, it may not be considered as normal by observers.
The PDW model was used to produce walking patterns that showed a degree of abnormality in gait cadence, knee height, step length, andswing time created by changing the foot roll-over-shape, knee damping, knee location,and leg masses.</a:t>
        </a:r>
      </a:p>
    </p188:txBody>
  </p188:cm>
  <p188:cm id="{743A56FA-5E53-458B-880B-A5B7473C1991}" authorId="{EA7BCC71-6EED-D885-B8E8-32146A86AB77}" created="2023-04-25T14:40:10.7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141959457" sldId="263"/>
      <ac:spMk id="3" creationId="{F26BBF8C-272C-F8F6-70D6-674493EE4650}"/>
    </ac:deMkLst>
    <p188:txBody>
      <a:bodyPr/>
      <a:lstStyle/>
      <a:p>
        <a:r>
          <a:rPr lang="en-CA"/>
          <a:t> that showed a degree of abnormality in gait cadence, knee height, step length, andswing time created by changing the foot roll-over-shape, knee damping, knee location,and leg masses</a:t>
        </a:r>
      </a:p>
    </p188:txBody>
  </p188:cm>
</p188:cmLst>
</file>

<file path=ppt/comments/modernComment_10E_88672C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5FA2DF-0B8C-4B52-950C-3349FD07056E}" authorId="{EA7BCC71-6EED-D885-B8E8-32146A86AB77}" created="2023-04-23T21:09:36.423">
    <pc:sldMkLst xmlns:pc="http://schemas.microsoft.com/office/powerpoint/2013/main/command">
      <pc:docMk/>
      <pc:sldMk cId="2288463053" sldId="270"/>
    </pc:sldMkLst>
    <p188:txBody>
      <a:bodyPr/>
      <a:lstStyle/>
      <a:p>
        <a:r>
          <a:rPr lang="en-CA"/>
          <a:t>Is functionally equivalent to divisive normalization without requiring divisive operations
-It uses different neural coding schemes within the same network
-perform multisensory integration across different reference frames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7054-DF9C-2EF3-DB13-6E4C3102D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27256-11A6-063F-65D2-6A3B25458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FEBB5-75D9-E107-ACE3-7C5EC7976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5CACA-36D5-BC25-91D5-50641FFD3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C2712-84E5-D589-9329-4DC0A557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955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591D-4FF6-7A73-7303-696BB253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984C6F-8428-2588-81CA-710F2421D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19994-CF67-65D9-343E-AC43115E7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F20D1-F0A0-F207-7944-1EB8CE74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DCAFA-51E8-61FE-70EE-360C55AB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552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430B5-4F38-83EF-54F2-39BB4CB07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32F74-D301-3C8B-57D9-97B8AC640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8BE5B-84ED-BBC6-01BB-F2DE5F05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95778-15E0-BAAD-4EC5-5C1BC85F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03D2-90AC-9CB1-83FD-50AE9E78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62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4BBE6-7A50-51D7-25FE-5705BC2E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40CAF-A548-F5BA-C6FC-26F7CB66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F5EE5-1822-29EF-606D-A4285E05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776C-8144-FDA0-20EC-EB42056FA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424D0-9D9D-7DDB-0B8C-F4ADB6FD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538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2420-82F2-1E5D-D69A-0C7EF5C9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3E61C-6E83-239D-4E9F-45868FDED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8C13-C6C3-A98D-C689-D45740AC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DC11C-EA17-7DF6-E3E2-E824F1664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5B818-A63A-B7BE-4F85-27A5A584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585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A0E7-6963-AB3D-C4C1-CC6BBC23C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0070F-0854-6CD4-649B-A62F26CCB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83588-0D19-AFF4-4682-06E007FDB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ADD30-CE8A-6FA2-8C3D-E62BDBBF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95ED1-D002-C70A-B731-CE6E15C8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CD7FC-5FB9-3C26-AA21-74DEE995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47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B401-1083-0F15-EF80-717C67A9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2253A-19FF-25B7-604E-93E0026AC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31304-F338-1C7E-A81B-4273FA686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BA598-78D2-7DC5-5763-E31EBFBF6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07C6A-95B6-7AFD-5538-F278FDE5F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72937E-E06B-6C31-B37E-7A872688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08614B-F304-46F9-B1B8-6395A5CA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6166B7-D412-FFCE-0505-F05082209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732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ACA1-555B-A71F-9072-26BE4AD7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48501-0000-756E-05AE-A376B7FA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64544-478B-84E4-A488-29DB7E53E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140A0-E4CB-F527-5515-F6204A8E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724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E3D949-CAB9-56E3-0D7F-CE42E281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9AA2F-893A-4CC4-F1D9-CB8A3FFF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31109-9FB8-F678-ABD7-C04BD699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85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92BF7-7E7E-130F-839C-61E8272A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C829A-26C3-708D-5DC5-3771C563C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26D4B-E972-D0D4-EFD1-36F95FCE7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0D80E-2226-062B-C96D-815BB8F2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493DA-C797-4706-21C9-6CD58A8B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19A52-78D3-D966-3C5B-DFA4EB40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334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781A-D6B3-F494-4610-13983EDA1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6E446-1574-4602-C23B-4B067B80F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758FF-AEC3-A45D-622E-453A050F2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E3BBE-995C-7C28-708F-D6D88650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2C857-CE64-656B-06FB-3E10A40A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A6B07-E537-D8FF-37A4-8187D504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44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13F5C-B878-541D-7631-C06A5AA6A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13AD6-5AE8-A011-36A6-99CE4D04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388F6-600F-6E0B-D367-D9FA9BEB4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0317B-6FD0-44D9-9B1A-92BBF20FFED1}" type="datetimeFigureOut">
              <a:rPr lang="en-CA" smtClean="0"/>
              <a:t>2023-04-25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FA901-0941-0B41-92FA-C8DC72354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09CC6-6064-D1FB-8C00-325C1ACA3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B2836-E066-4522-B8CE-639D99C2B23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624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0E_88672CC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7_BB467F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AAED-67CF-2985-3ED0-CE1958A6A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528" y="317241"/>
            <a:ext cx="10254944" cy="3765137"/>
          </a:xfrm>
        </p:spPr>
        <p:txBody>
          <a:bodyPr>
            <a:normAutofit/>
          </a:bodyPr>
          <a:lstStyle/>
          <a:p>
            <a:r>
              <a:rPr lang="en-US" sz="4800" b="1" dirty="0"/>
              <a:t>Computational Modeling of Human Movement: </a:t>
            </a:r>
            <a:r>
              <a:rPr lang="en-US" sz="4000" dirty="0"/>
              <a:t>Exploring the Biomechanics, Neural Control, and Cognitive Processes Underlying Movements</a:t>
            </a:r>
            <a:endParaRPr lang="en-C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2C05E-7179-E69A-189A-37F017D5D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230" y="5034023"/>
            <a:ext cx="9144000" cy="1655762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CA" dirty="0">
                <a:solidFill>
                  <a:srgbClr val="7030A0"/>
                </a:solidFill>
              </a:rPr>
              <a:t>Arefeh Farahmandi</a:t>
            </a:r>
          </a:p>
          <a:p>
            <a:r>
              <a:rPr lang="en-CA" dirty="0">
                <a:solidFill>
                  <a:srgbClr val="7030A0"/>
                </a:solidFill>
              </a:rPr>
              <a:t>April 2023</a:t>
            </a:r>
          </a:p>
        </p:txBody>
      </p:sp>
      <p:pic>
        <p:nvPicPr>
          <p:cNvPr id="5" name="Picture 4" descr="A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2DC7264B-5BFE-EAC8-757B-65776E5A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0" y="317241"/>
            <a:ext cx="1979840" cy="872770"/>
          </a:xfrm>
          <a:prstGeom prst="rect">
            <a:avLst/>
          </a:prstGeom>
        </p:spPr>
      </p:pic>
      <p:pic>
        <p:nvPicPr>
          <p:cNvPr id="7" name="Picture 6" descr="A picture containing logo, symbol, emblem, trademark&#10;&#10;Description automatically generated">
            <a:extLst>
              <a:ext uri="{FF2B5EF4-FFF2-40B4-BE49-F238E27FC236}">
                <a16:creationId xmlns:a16="http://schemas.microsoft.com/office/drawing/2014/main" id="{F858BF41-443B-D6E0-8883-D1AE1D7C5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564" y="168215"/>
            <a:ext cx="1659275" cy="12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0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9FF21-8969-0B0C-6CF5-08D65F89E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723900"/>
            <a:ext cx="10515600" cy="5719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400" dirty="0">
                <a:latin typeface="+mj-lt"/>
              </a:rPr>
              <a:t>Project 2: Background</a:t>
            </a:r>
          </a:p>
          <a:p>
            <a:pPr marL="0" indent="0">
              <a:buNone/>
            </a:pPr>
            <a:r>
              <a:rPr lang="en-CA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20BB9-9620-04B2-4667-B1892E95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2"/>
          <a:stretch/>
        </p:blipFill>
        <p:spPr>
          <a:xfrm>
            <a:off x="7598376" y="852035"/>
            <a:ext cx="3341487" cy="2285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BA7CB-21C5-EFB3-8C07-9828EFDB5297}"/>
              </a:ext>
            </a:extLst>
          </p:cNvPr>
          <p:cNvSpPr txBox="1"/>
          <p:nvPr/>
        </p:nvSpPr>
        <p:spPr>
          <a:xfrm>
            <a:off x="7788100" y="3241667"/>
            <a:ext cx="16866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i="0" dirty="0" err="1">
                <a:solidFill>
                  <a:srgbClr val="212121"/>
                </a:solidFill>
                <a:effectLst/>
                <a:latin typeface="BlinkMacSystemFont"/>
              </a:rPr>
              <a:t>Cisek</a:t>
            </a:r>
            <a:r>
              <a:rPr lang="en-US" sz="900" b="0" i="0" dirty="0">
                <a:solidFill>
                  <a:srgbClr val="212121"/>
                </a:solidFill>
                <a:effectLst/>
                <a:latin typeface="BlinkMacSystemFont"/>
              </a:rPr>
              <a:t>, P., &amp; </a:t>
            </a:r>
            <a:r>
              <a:rPr lang="en-US" sz="900" b="0" i="0" dirty="0" err="1">
                <a:solidFill>
                  <a:srgbClr val="212121"/>
                </a:solidFill>
                <a:effectLst/>
                <a:latin typeface="BlinkMacSystemFont"/>
              </a:rPr>
              <a:t>Kalaska</a:t>
            </a:r>
            <a:r>
              <a:rPr lang="en-US" sz="900" b="0" i="0" dirty="0">
                <a:solidFill>
                  <a:srgbClr val="212121"/>
                </a:solidFill>
                <a:effectLst/>
                <a:latin typeface="BlinkMacSystemFont"/>
              </a:rPr>
              <a:t>, J. F. (2010).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888CE-3780-7EAB-BA2A-86A7CB922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70" y="2541151"/>
            <a:ext cx="3044837" cy="2671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47F4F-D6D2-C9F3-E769-F9677E04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954447"/>
            <a:ext cx="2868115" cy="34512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0AB9FC-ADD1-EE46-393F-A0AB26E00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614" y="3680076"/>
            <a:ext cx="2618332" cy="19292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3DDEE2-8D37-E573-4495-25A793D0F704}"/>
              </a:ext>
            </a:extLst>
          </p:cNvPr>
          <p:cNvSpPr txBox="1"/>
          <p:nvPr/>
        </p:nvSpPr>
        <p:spPr>
          <a:xfrm>
            <a:off x="7961025" y="5701534"/>
            <a:ext cx="36905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12121"/>
                </a:solidFill>
                <a:effectLst/>
                <a:latin typeface="BlinkMacSystemFont"/>
              </a:rPr>
              <a:t>Andersen, R. A., &amp; Cui, H. (2009). </a:t>
            </a:r>
            <a:endParaRPr lang="en-CA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F3D232-B5E3-B1A0-A098-A555EB231F1D}"/>
              </a:ext>
            </a:extLst>
          </p:cNvPr>
          <p:cNvSpPr txBox="1"/>
          <p:nvPr/>
        </p:nvSpPr>
        <p:spPr>
          <a:xfrm>
            <a:off x="894548" y="5490189"/>
            <a:ext cx="32604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Edwards LL, et al. (2019)</a:t>
            </a:r>
            <a:endParaRPr lang="en-CA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12E5B-C638-A5B2-6AC7-331829E0B4C9}"/>
              </a:ext>
            </a:extLst>
          </p:cNvPr>
          <p:cNvSpPr txBox="1"/>
          <p:nvPr/>
        </p:nvSpPr>
        <p:spPr>
          <a:xfrm>
            <a:off x="4196602" y="5490189"/>
            <a:ext cx="3289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i="0" dirty="0">
                <a:solidFill>
                  <a:srgbClr val="212121"/>
                </a:solidFill>
                <a:effectLst/>
                <a:latin typeface="BlinkMacSystemFont"/>
              </a:rPr>
              <a:t>Batista, A. P., </a:t>
            </a:r>
            <a:r>
              <a:rPr lang="en-US" sz="900" b="0" i="0" dirty="0" err="1">
                <a:solidFill>
                  <a:srgbClr val="212121"/>
                </a:solidFill>
                <a:effectLst/>
                <a:latin typeface="BlinkMacSystemFont"/>
              </a:rPr>
              <a:t>Buneo</a:t>
            </a:r>
            <a:r>
              <a:rPr lang="en-US" sz="900" b="0" i="0" dirty="0">
                <a:solidFill>
                  <a:srgbClr val="212121"/>
                </a:solidFill>
                <a:effectLst/>
                <a:latin typeface="BlinkMacSystemFont"/>
              </a:rPr>
              <a:t>, C. A., Snyder, L. H., &amp; Andersen, R. A. (1999). </a:t>
            </a:r>
          </a:p>
        </p:txBody>
      </p:sp>
    </p:spTree>
    <p:extLst>
      <p:ext uri="{BB962C8B-B14F-4D97-AF65-F5344CB8AC3E}">
        <p14:creationId xmlns:p14="http://schemas.microsoft.com/office/powerpoint/2010/main" val="73713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9FF21-8969-0B0C-6CF5-08D65F89E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723900"/>
            <a:ext cx="10515600" cy="5719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400" dirty="0">
                <a:latin typeface="+mj-lt"/>
              </a:rPr>
              <a:t>Project 2: Multisensory Integration</a:t>
            </a:r>
          </a:p>
          <a:p>
            <a:pPr marL="0" indent="0">
              <a:buNone/>
            </a:pPr>
            <a:r>
              <a:rPr lang="en-CA" sz="2600" i="1" dirty="0"/>
              <a:t>     </a:t>
            </a:r>
            <a:r>
              <a:rPr lang="en-CA" sz="2600" i="1" dirty="0">
                <a:solidFill>
                  <a:schemeClr val="accent1">
                    <a:lumMod val="75000"/>
                  </a:schemeClr>
                </a:solidFill>
              </a:rPr>
              <a:t>Question</a:t>
            </a:r>
            <a:r>
              <a:rPr lang="en-CA" sz="2600" i="1" dirty="0"/>
              <a:t>: Can ANN perform Multisensory Integration?</a:t>
            </a:r>
          </a:p>
          <a:p>
            <a:pPr marL="0" indent="0">
              <a:buNone/>
            </a:pPr>
            <a:endParaRPr lang="en-US" sz="1800" i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1F4D597-72C7-5609-4A49-EA8608410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4"/>
          <a:stretch/>
        </p:blipFill>
        <p:spPr>
          <a:xfrm>
            <a:off x="2039529" y="2802996"/>
            <a:ext cx="1745991" cy="2892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FE5645-A52E-4885-697C-25384F2F7BC1}"/>
              </a:ext>
            </a:extLst>
          </p:cNvPr>
          <p:cNvSpPr/>
          <p:nvPr/>
        </p:nvSpPr>
        <p:spPr>
          <a:xfrm>
            <a:off x="4137989" y="2283745"/>
            <a:ext cx="5570375" cy="3904143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079D727-138C-F344-BF31-79807BEAA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062" y="2383314"/>
            <a:ext cx="5160227" cy="3804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B4543-3A4B-4B4D-C829-4E14FC1AF075}"/>
              </a:ext>
            </a:extLst>
          </p:cNvPr>
          <p:cNvSpPr txBox="1"/>
          <p:nvPr/>
        </p:nvSpPr>
        <p:spPr>
          <a:xfrm>
            <a:off x="8735416" y="3765196"/>
            <a:ext cx="5144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2A8E02-8813-1A7B-F1B0-200A337ED921}"/>
              </a:ext>
            </a:extLst>
          </p:cNvPr>
          <p:cNvSpPr txBox="1"/>
          <p:nvPr/>
        </p:nvSpPr>
        <p:spPr>
          <a:xfrm>
            <a:off x="8769595" y="4235816"/>
            <a:ext cx="418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100" dirty="0"/>
              <a:t>δ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28846305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E634-EDA1-DE24-DF59-EA9B519F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487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3F14-FCFC-BC29-19AE-214824A17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34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erforms well with a fraction of the neurons required by explicit normalization method.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Does not require a neat preconfigured connectivity structure between neurons or explicitly matching population codes for individual neurons.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Produces a wide range of behaviors similar to recorded activity in the brain.</a:t>
            </a:r>
          </a:p>
          <a:p>
            <a:endParaRPr lang="en-CA" sz="2400" dirty="0"/>
          </a:p>
        </p:txBody>
      </p:sp>
      <p:pic>
        <p:nvPicPr>
          <p:cNvPr id="4" name="Picture 3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7BE56740-B92D-9D0B-2F33-4D7FF6BBC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61" y="4071164"/>
            <a:ext cx="4360399" cy="2130027"/>
          </a:xfrm>
          <a:prstGeom prst="rect">
            <a:avLst/>
          </a:prstGeom>
        </p:spPr>
      </p:pic>
      <p:pic>
        <p:nvPicPr>
          <p:cNvPr id="5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23C717E-DBCC-10B6-4EF8-9102DB729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33" y="4219187"/>
            <a:ext cx="4021989" cy="1626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50E70-3E24-2FC6-5376-2719758D8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302" y="5820350"/>
            <a:ext cx="2317560" cy="5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53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1239-3F9F-8FA3-732F-77180167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C7A58-47F2-B5E3-9F6C-ECB28428E858}"/>
              </a:ext>
            </a:extLst>
          </p:cNvPr>
          <p:cNvSpPr txBox="1"/>
          <p:nvPr/>
        </p:nvSpPr>
        <p:spPr>
          <a:xfrm>
            <a:off x="838200" y="1460454"/>
            <a:ext cx="8980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Inverse Effectiveness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ulti-sensory suppression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uper-additivity</a:t>
            </a:r>
          </a:p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, diagram, line, parallel&#10;&#10;Description automatically generated">
            <a:extLst>
              <a:ext uri="{FF2B5EF4-FFF2-40B4-BE49-F238E27FC236}">
                <a16:creationId xmlns:a16="http://schemas.microsoft.com/office/drawing/2014/main" id="{A865BCB9-7C8E-98AB-598C-2E5AB06D1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38" y="686275"/>
            <a:ext cx="5148392" cy="52106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817A2-9131-5F25-ED77-530C9F68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96" y="3524628"/>
            <a:ext cx="4736590" cy="7494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C8300D-93BA-31B6-A1BA-6D82673EA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96" y="4326557"/>
            <a:ext cx="4656223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47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0C23DC-4990-2F5F-27D2-FE53D74AD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91" y="649352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Purposes to be covered: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59F80-63B3-61D9-E20C-C45A86331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91" y="1579902"/>
            <a:ext cx="102523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Explicit divisive normalization is not necessary for multisensory integration.</a:t>
            </a:r>
          </a:p>
          <a:p>
            <a:r>
              <a:rPr lang="en-US" sz="2400" dirty="0"/>
              <a:t>Adding </a:t>
            </a:r>
            <a:r>
              <a:rPr lang="en-CA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causality</a:t>
            </a:r>
          </a:p>
          <a:p>
            <a:r>
              <a:rPr lang="en-CA" sz="2400" dirty="0">
                <a:solidFill>
                  <a:srgbClr val="222222"/>
                </a:solidFill>
                <a:latin typeface="Arial" panose="020B0604020202020204" pitchFamily="34" charset="0"/>
              </a:rPr>
              <a:t>Doing micro-stimulation and compare the behavior with the neural data</a:t>
            </a:r>
          </a:p>
          <a:p>
            <a:r>
              <a:rPr lang="en-US" sz="2400" dirty="0"/>
              <a:t>Implementing this model in real-world application (Robotics)</a:t>
            </a:r>
          </a:p>
          <a:p>
            <a:endParaRPr lang="en-CA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CA" sz="2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CA" sz="2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04320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C9C9A-4FB6-42C7-A229-E474B12E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Ideas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B1BCA-3D60-1672-73B0-DC9AB7795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64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Visuomotor Transformation, the integration of sensory signals with abstract behavioral rules(contexts) and how this results in decisions about motor actions. </a:t>
            </a:r>
          </a:p>
          <a:p>
            <a:r>
              <a:rPr lang="en-US" dirty="0"/>
              <a:t>Sensory-motor encoding disassociation, how the brain encodes and processes sensory-motor information for different motor tasks.</a:t>
            </a:r>
          </a:p>
          <a:p>
            <a:r>
              <a:rPr lang="en-US" dirty="0"/>
              <a:t>Can we design a model that is able to handle two different motor task using a context/rule signal? </a:t>
            </a:r>
          </a:p>
          <a:p>
            <a:r>
              <a:rPr lang="en-US" dirty="0"/>
              <a:t>Does it need different form of transformation </a:t>
            </a:r>
            <a:r>
              <a:rPr lang="en-US" dirty="0" err="1"/>
              <a:t>hile</a:t>
            </a:r>
            <a:r>
              <a:rPr lang="en-US" dirty="0"/>
              <a:t> receiving same while receiving sensory information?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8B8F0-B7F3-4B66-115E-22C00C74D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84" y="4371567"/>
            <a:ext cx="3834214" cy="1895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47202-62F2-E56E-77DB-A075A03C0FE5}"/>
              </a:ext>
            </a:extLst>
          </p:cNvPr>
          <p:cNvSpPr txBox="1"/>
          <p:nvPr/>
        </p:nvSpPr>
        <p:spPr>
          <a:xfrm>
            <a:off x="7566239" y="6267451"/>
            <a:ext cx="5460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0" i="0" u="none" strike="noStrike" baseline="0" dirty="0" err="1">
                <a:latin typeface="MyriadMM-RegularCondensed"/>
              </a:rPr>
              <a:t>Brozovic</a:t>
            </a:r>
            <a:r>
              <a:rPr lang="en-CA" sz="1200" b="0" i="0" u="none" strike="noStrike" baseline="0" dirty="0">
                <a:latin typeface="MyriadMM-RegularCondensed"/>
              </a:rPr>
              <a:t>´ et al. Contextually Guided Visuomotor Transformations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67008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0290-D9F3-08AC-FF5D-3F820FB9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20" y="18255"/>
            <a:ext cx="10515600" cy="1325563"/>
          </a:xfrm>
        </p:spPr>
        <p:txBody>
          <a:bodyPr/>
          <a:lstStyle/>
          <a:p>
            <a:r>
              <a:rPr lang="en-CA" dirty="0"/>
              <a:t>Project Timelines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F89BE9E-263F-1E47-C0B7-9CCED984D6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08486"/>
              </p:ext>
            </p:extLst>
          </p:nvPr>
        </p:nvGraphicFramePr>
        <p:xfrm>
          <a:off x="2575249" y="3051110"/>
          <a:ext cx="9022702" cy="365760"/>
        </p:xfrm>
        <a:graphic>
          <a:graphicData uri="http://schemas.openxmlformats.org/drawingml/2006/table">
            <a:tbl>
              <a:tblPr/>
              <a:tblGrid>
                <a:gridCol w="9022702">
                  <a:extLst>
                    <a:ext uri="{9D8B030D-6E8A-4147-A177-3AD203B41FA5}">
                      <a16:colId xmlns:a16="http://schemas.microsoft.com/office/drawing/2014/main" val="40612891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174389"/>
                  </a:ext>
                </a:extLst>
              </a:tr>
            </a:tbl>
          </a:graphicData>
        </a:graphic>
      </p:graphicFrame>
      <p:graphicFrame>
        <p:nvGraphicFramePr>
          <p:cNvPr id="5" name="Table 4" title="Graphing Table">
            <a:extLst>
              <a:ext uri="{FF2B5EF4-FFF2-40B4-BE49-F238E27FC236}">
                <a16:creationId xmlns:a16="http://schemas.microsoft.com/office/drawing/2014/main" id="{1DFDB074-071E-78BF-A295-BFA43AF89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25554"/>
              </p:ext>
            </p:extLst>
          </p:nvPr>
        </p:nvGraphicFramePr>
        <p:xfrm>
          <a:off x="314120" y="1151533"/>
          <a:ext cx="11296307" cy="547137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41712">
                  <a:extLst>
                    <a:ext uri="{9D8B030D-6E8A-4147-A177-3AD203B41FA5}">
                      <a16:colId xmlns:a16="http://schemas.microsoft.com/office/drawing/2014/main" val="2641101622"/>
                    </a:ext>
                  </a:extLst>
                </a:gridCol>
                <a:gridCol w="81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964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8963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8835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40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41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42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43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44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45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46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47"/>
                    </a:ext>
                  </a:extLst>
                </a:gridCol>
                <a:gridCol w="188995">
                  <a:extLst>
                    <a:ext uri="{9D8B030D-6E8A-4147-A177-3AD203B41FA5}">
                      <a16:colId xmlns:a16="http://schemas.microsoft.com/office/drawing/2014/main" val="20048"/>
                    </a:ext>
                  </a:extLst>
                </a:gridCol>
              </a:tblGrid>
              <a:tr h="23434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Research Plan</a:t>
                      </a:r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2022</a:t>
                      </a:r>
                      <a:endParaRPr lang="en-US" sz="12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endParaRPr lang="en-US" sz="170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2023</a:t>
                      </a:r>
                      <a:endParaRPr lang="en-US" sz="12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2024</a:t>
                      </a:r>
                      <a:endParaRPr lang="en-US" sz="12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algn="ctr"/>
                      <a:endParaRPr lang="en-US" sz="1700" dirty="0">
                        <a:latin typeface="Arial Narrow" pitchFamily="34" charset="0"/>
                      </a:endParaRPr>
                    </a:p>
                  </a:txBody>
                  <a:tcPr marL="85726" marR="85726" marT="42863" marB="42863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2025</a:t>
                      </a:r>
                      <a:endParaRPr lang="en-US" sz="12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 Narrow" pitchFamily="34" charset="0"/>
                      </a:endParaRPr>
                    </a:p>
                  </a:txBody>
                  <a:tcPr marL="85726" marR="85726" marT="42863" marB="42863">
                    <a:lnR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292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D6B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92C60"/>
                        </a:gs>
                        <a:gs pos="50000">
                          <a:srgbClr val="13448C"/>
                        </a:gs>
                        <a:gs pos="100000">
                          <a:srgbClr val="1952A7"/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06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  <a:latin typeface="Arial Narrow" pitchFamily="34" charset="0"/>
                        </a:rPr>
                        <a:t>subject</a:t>
                      </a:r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Month</a:t>
                      </a:r>
                      <a:endParaRPr 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Arial Narrow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M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902">
                <a:tc gridSpan="2">
                  <a:txBody>
                    <a:bodyPr/>
                    <a:lstStyle/>
                    <a:p>
                      <a:pPr marL="117475" marR="0" lvl="0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Subject 1: Movement Classification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174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219">
                <a:tc gridSpan="2">
                  <a:txBody>
                    <a:bodyPr/>
                    <a:lstStyle/>
                    <a:p>
                      <a:pPr marL="117475" indent="0"/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Model design – Data processing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17475" indent="0"/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279">
                <a:tc gridSpan="2">
                  <a:txBody>
                    <a:bodyPr/>
                    <a:lstStyle/>
                    <a:p>
                      <a:pPr marL="1174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RDM-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+mn-lt"/>
                        </a:rPr>
                        <a:t>Tsne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 &amp; perturbation analysis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329">
                <a:tc gridSpan="2">
                  <a:txBody>
                    <a:bodyPr/>
                    <a:lstStyle/>
                    <a:p>
                      <a:pPr marL="1174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Reconstruction model- Score definition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174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746419"/>
                  </a:ext>
                </a:extLst>
              </a:tr>
              <a:tr h="262902">
                <a:tc gridSpan="2">
                  <a:txBody>
                    <a:bodyPr/>
                    <a:lstStyle/>
                    <a:p>
                      <a:pPr marL="1174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Finalize project- Manuscript, figures,…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74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highlight>
                          <a:srgbClr val="808080"/>
                        </a:highlight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421">
                <a:tc gridSpan="2"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Subject 2: Multisensory Integration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100" kern="1200" dirty="0">
                          <a:solidFill>
                            <a:schemeClr val="accent4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    </a:t>
                      </a: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7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   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Literature review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17475" indent="0"/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Model review and implementations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17475" indent="0"/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057">
                <a:tc gridSpan="2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Finalize figures - abstract submission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759">
                <a:tc gridSpan="2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Writing manuscript - edits</a:t>
                      </a: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902">
                <a:tc gridSpan="2"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</a:rPr>
                        <a:t>Subject 3: ?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2902">
                <a:tc gridSpan="2"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  <a:latin typeface="+mn-lt"/>
                        </a:rPr>
                        <a:t>    Improve MSI model for reach plan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/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893885"/>
                  </a:ext>
                </a:extLst>
              </a:tr>
              <a:tr h="262902">
                <a:tc gridSpan="2">
                  <a:txBody>
                    <a:bodyPr/>
                    <a:lstStyle/>
                    <a:p>
                      <a:pPr marL="117475" indent="0"/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Anti / pro saccade and reach movements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7475" indent="0"/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/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714614"/>
                  </a:ext>
                </a:extLst>
              </a:tr>
              <a:tr h="262902">
                <a:tc gridSpan="2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Neural population dynamic analysis for both saccade and reach 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/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2781212"/>
                  </a:ext>
                </a:extLst>
              </a:tr>
              <a:tr h="262902">
                <a:tc gridSpan="2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Committee Meetings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17475" indent="0"/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/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3198"/>
                  </a:ext>
                </a:extLst>
              </a:tr>
              <a:tr h="262902">
                <a:tc gridSpan="2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Comprehensive Exam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7236" marR="67236" marT="33618" marB="33618"/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095743"/>
                  </a:ext>
                </a:extLst>
              </a:tr>
              <a:tr h="262902">
                <a:tc gridSpan="2">
                  <a:txBody>
                    <a:bodyPr/>
                    <a:lstStyle/>
                    <a:p>
                      <a:pPr marL="117475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</a:rPr>
                        <a:t>Thesis Defense</a:t>
                      </a:r>
                    </a:p>
                  </a:txBody>
                  <a:tcPr marL="67236" marR="67236" marT="33618" marB="3361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highlight>
                          <a:srgbClr val="808080"/>
                        </a:highlight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 Narrow" pitchFamily="34" charset="0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100" kern="1200" dirty="0">
                        <a:solidFill>
                          <a:schemeClr val="accent4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marL="67236" marR="67236" marT="33618" marB="336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80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06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F806B-6A51-B718-96FB-40921415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93" y="52043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400" dirty="0"/>
              <a:t> Project 1: Movement classification</a:t>
            </a:r>
          </a:p>
          <a:p>
            <a:pPr marL="457200" lvl="1" indent="0">
              <a:buNone/>
            </a:pPr>
            <a:endParaRPr lang="en-CA" i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CA" i="1" dirty="0">
                <a:solidFill>
                  <a:schemeClr val="accent1">
                    <a:lumMod val="75000"/>
                  </a:schemeClr>
                </a:solidFill>
              </a:rPr>
              <a:t>Question: </a:t>
            </a:r>
            <a:r>
              <a:rPr lang="en-CA" i="1" dirty="0"/>
              <a:t>Does the model comprehend the movements in a way as humans do?</a:t>
            </a:r>
          </a:p>
          <a:p>
            <a:pPr marL="457200" lvl="1" indent="0">
              <a:buNone/>
            </a:pPr>
            <a:r>
              <a:rPr lang="en-CA" sz="2400" dirty="0"/>
              <a:t>Can we make inference about NN in the process of training and after that?</a:t>
            </a:r>
            <a:br>
              <a:rPr lang="en-CA" sz="2400" dirty="0"/>
            </a:br>
            <a:r>
              <a:rPr lang="en-CA" i="1" dirty="0"/>
              <a:t> </a:t>
            </a:r>
            <a:endParaRPr lang="en-CA" dirty="0"/>
          </a:p>
          <a:p>
            <a:pPr marL="457200" lvl="1" indent="0">
              <a:buNone/>
            </a:pPr>
            <a:r>
              <a:rPr lang="en-CA" dirty="0"/>
              <a:t>-</a:t>
            </a:r>
            <a:r>
              <a:rPr lang="en-CA" dirty="0" err="1"/>
              <a:t>Deeplabcut</a:t>
            </a:r>
            <a:r>
              <a:rPr lang="en-CA" dirty="0"/>
              <a:t>( 14 joints, 21 movements)</a:t>
            </a:r>
          </a:p>
          <a:p>
            <a:pPr marL="0" indent="0">
              <a:buNone/>
            </a:pPr>
            <a:r>
              <a:rPr lang="en-CA" dirty="0"/>
              <a:t>	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 descr="A person standing in a room with many colored circles around his body&#10;&#10;Description automatically generated with low confidence">
            <a:extLst>
              <a:ext uri="{FF2B5EF4-FFF2-40B4-BE49-F238E27FC236}">
                <a16:creationId xmlns:a16="http://schemas.microsoft.com/office/drawing/2014/main" id="{8F61F8FF-FE8F-EC5C-B307-03DF43994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066" y="3428999"/>
            <a:ext cx="3896727" cy="2922545"/>
          </a:xfrm>
          <a:prstGeom prst="rect">
            <a:avLst/>
          </a:prstGeom>
        </p:spPr>
      </p:pic>
      <p:pic>
        <p:nvPicPr>
          <p:cNvPr id="8" name="Picture 7" descr="A person standing in a room with many colored circles around his body&#10;&#10;Description automatically generated with low confidence">
            <a:extLst>
              <a:ext uri="{FF2B5EF4-FFF2-40B4-BE49-F238E27FC236}">
                <a16:creationId xmlns:a16="http://schemas.microsoft.com/office/drawing/2014/main" id="{B87445AD-78A2-62E7-4709-96A50047B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75" y="3415025"/>
            <a:ext cx="3983395" cy="29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2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A26E-F926-146C-F356-98C6B0AA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820" y="404454"/>
            <a:ext cx="10515600" cy="1325563"/>
          </a:xfrm>
        </p:spPr>
        <p:txBody>
          <a:bodyPr/>
          <a:lstStyle/>
          <a:p>
            <a:r>
              <a:rPr lang="en-CA" dirty="0"/>
              <a:t>Model</a:t>
            </a:r>
          </a:p>
        </p:txBody>
      </p:sp>
      <p:pic>
        <p:nvPicPr>
          <p:cNvPr id="11" name="Content Placeholder 10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DFB04B7-15AC-F0E0-34BA-BFD050A41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38" y="2653392"/>
            <a:ext cx="6564779" cy="3441927"/>
          </a:xfr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C3AF20-375A-9646-CEA7-249481494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883" y="1730017"/>
            <a:ext cx="3899537" cy="3877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3D4CDE-D819-D258-97FD-3C32E0718429}"/>
              </a:ext>
            </a:extLst>
          </p:cNvPr>
          <p:cNvSpPr txBox="1"/>
          <p:nvPr/>
        </p:nvSpPr>
        <p:spPr>
          <a:xfrm>
            <a:off x="668580" y="1519819"/>
            <a:ext cx="4255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Architecture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54892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1445-9C6C-2E15-18A8-1EC2C406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BBF8C-272C-F8F6-70D6-674493EE4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760" y="1882576"/>
            <a:ext cx="9138920" cy="2223861"/>
          </a:xfrm>
        </p:spPr>
        <p:txBody>
          <a:bodyPr>
            <a:normAutofit/>
          </a:bodyPr>
          <a:lstStyle/>
          <a:p>
            <a:r>
              <a:rPr lang="en-US" dirty="0"/>
              <a:t>Perception of gait</a:t>
            </a:r>
          </a:p>
          <a:p>
            <a:r>
              <a:rPr lang="en-US" dirty="0"/>
              <a:t>Walking patterns that shows degree of abnormality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0D48E-15D5-EE9C-F169-5FA5060A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43" y="3333967"/>
            <a:ext cx="3652157" cy="599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FC0D7-44F5-FA56-B74A-1088FD743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532" y="4156973"/>
            <a:ext cx="3579083" cy="18633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0E1F87-EB81-CD91-76BE-2E2171FA4070}"/>
              </a:ext>
            </a:extLst>
          </p:cNvPr>
          <p:cNvSpPr/>
          <p:nvPr/>
        </p:nvSpPr>
        <p:spPr>
          <a:xfrm>
            <a:off x="7416122" y="3220720"/>
            <a:ext cx="4100237" cy="275971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E3C46B-324D-0496-E0E1-FEA5A0BB0287}"/>
              </a:ext>
            </a:extLst>
          </p:cNvPr>
          <p:cNvSpPr txBox="1">
            <a:spLocks/>
          </p:cNvSpPr>
          <p:nvPr/>
        </p:nvSpPr>
        <p:spPr>
          <a:xfrm>
            <a:off x="838200" y="16689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19594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2874-987E-D33B-6E47-5043B319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TSNE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502AAB-C992-308E-0B75-9F1795346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Dimension Reduction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D28242-01D7-DD64-505E-66E2609D4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" r="1323"/>
          <a:stretch/>
        </p:blipFill>
        <p:spPr>
          <a:xfrm>
            <a:off x="2767692" y="2810783"/>
            <a:ext cx="9005207" cy="36820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92EB33-6181-58AD-862B-7F60F5E5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108" y="1254267"/>
            <a:ext cx="2070854" cy="12406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CCDDBC-B0EC-2116-AA8B-9504A65FF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56" y="1020833"/>
            <a:ext cx="3657917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1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5D91-51F9-1ECE-BE9F-41A3CCAB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RDM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D7F5EB-6541-499D-A6F9-25810C888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4123245" cy="4351338"/>
          </a:xfrm>
        </p:spPr>
        <p:txBody>
          <a:bodyPr/>
          <a:lstStyle/>
          <a:p>
            <a:r>
              <a:rPr lang="en-US" dirty="0">
                <a:solidFill>
                  <a:srgbClr val="3E4349"/>
                </a:solidFill>
                <a:latin typeface="Georgia" panose="02040502050405020303" pitchFamily="18" charset="0"/>
              </a:rPr>
              <a:t>D</a:t>
            </a:r>
            <a:r>
              <a:rPr lang="en-US" sz="2800" b="0" i="0" dirty="0">
                <a:solidFill>
                  <a:srgbClr val="3E4349"/>
                </a:solidFill>
                <a:effectLst/>
                <a:latin typeface="Georgia" panose="02040502050405020303" pitchFamily="18" charset="0"/>
              </a:rPr>
              <a:t>issimilarity Analysis</a:t>
            </a:r>
          </a:p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D72606-FD86-4048-B086-DDAE5A6F0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34" y="693183"/>
            <a:ext cx="6073666" cy="5471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78395-3B8A-1446-B817-EC38DB82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2567"/>
            <a:ext cx="4187931" cy="5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51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D1C8-F1FF-6CF6-722C-6A60B5BD5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XAI: Effectiveness by perturbation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849B0-592B-2A4A-C206-A8FA55F55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CA" dirty="0"/>
              <a:t>Perturbing one specific joint does not change the performance of </a:t>
            </a:r>
          </a:p>
          <a:p>
            <a:pPr marL="0" indent="0">
              <a:buNone/>
            </a:pPr>
            <a:r>
              <a:rPr lang="en-CA" dirty="0"/>
              <a:t>the model to distinguish two class of “walking” &amp; “jumping jacks”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95ED3-C0BD-36D0-1678-C58189D1C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80" y="3628194"/>
            <a:ext cx="2347163" cy="1920406"/>
          </a:xfrm>
          <a:prstGeom prst="rect">
            <a:avLst/>
          </a:prstGeom>
        </p:spPr>
      </p:pic>
      <p:pic>
        <p:nvPicPr>
          <p:cNvPr id="10" name="Picture 9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B626BAA2-2AD1-D918-C542-3C7CE6684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08" y="2781645"/>
            <a:ext cx="3893127" cy="1459923"/>
          </a:xfrm>
          <a:prstGeom prst="rect">
            <a:avLst/>
          </a:prstGeom>
        </p:spPr>
      </p:pic>
      <p:pic>
        <p:nvPicPr>
          <p:cNvPr id="12" name="Picture 11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6AB26DE5-E0D4-7B36-6826-30F6AD490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08" y="4602563"/>
            <a:ext cx="3893127" cy="1459923"/>
          </a:xfrm>
          <a:prstGeom prst="rect">
            <a:avLst/>
          </a:prstGeom>
        </p:spPr>
      </p:pic>
      <p:pic>
        <p:nvPicPr>
          <p:cNvPr id="14" name="Picture 13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B4EF9EB9-DE13-572E-B222-1C534E27C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98" y="2719171"/>
            <a:ext cx="4350328" cy="1631373"/>
          </a:xfrm>
          <a:prstGeom prst="rect">
            <a:avLst/>
          </a:prstGeom>
        </p:spPr>
      </p:pic>
      <p:pic>
        <p:nvPicPr>
          <p:cNvPr id="16" name="Picture 15" descr="A picture containing diagram, line, plot, screenshot&#10;&#10;Description automatically generated">
            <a:extLst>
              <a:ext uri="{FF2B5EF4-FFF2-40B4-BE49-F238E27FC236}">
                <a16:creationId xmlns:a16="http://schemas.microsoft.com/office/drawing/2014/main" id="{7F2A864B-661E-236C-6926-BA815BF84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292" y="4502453"/>
            <a:ext cx="4313533" cy="16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3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3416-2604-726B-7676-88BA6982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XAI: Effectiveness by perturbation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1E081-9F87-DFD1-3B72-5A29221A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99522" cy="4239273"/>
          </a:xfrm>
        </p:spPr>
        <p:txBody>
          <a:bodyPr/>
          <a:lstStyle/>
          <a:p>
            <a:r>
              <a:rPr lang="en-CA" sz="1800" dirty="0"/>
              <a:t>Calculating d-prime between each two categories.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18E20-4151-2DAB-93DE-2CBA5C690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" b="3380"/>
          <a:stretch/>
        </p:blipFill>
        <p:spPr>
          <a:xfrm>
            <a:off x="3918856" y="1413361"/>
            <a:ext cx="7944431" cy="4586223"/>
          </a:xfrm>
          <a:prstGeom prst="rect">
            <a:avLst/>
          </a:prstGeom>
        </p:spPr>
      </p:pic>
      <p:pic>
        <p:nvPicPr>
          <p:cNvPr id="4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7857ACE4-7AEB-93D2-BDA0-9857F4837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96" y="2933176"/>
            <a:ext cx="1966130" cy="853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DB4363-6B0E-9E2C-54D2-9CFE3579B819}"/>
              </a:ext>
            </a:extLst>
          </p:cNvPr>
          <p:cNvSpPr/>
          <p:nvPr/>
        </p:nvSpPr>
        <p:spPr>
          <a:xfrm>
            <a:off x="5001208" y="3601616"/>
            <a:ext cx="643812" cy="11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EAAF7-BECD-8478-63A5-4460E5395CFC}"/>
              </a:ext>
            </a:extLst>
          </p:cNvPr>
          <p:cNvSpPr/>
          <p:nvPr/>
        </p:nvSpPr>
        <p:spPr>
          <a:xfrm>
            <a:off x="7569165" y="3545632"/>
            <a:ext cx="643812" cy="11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F14847-9D80-CDDF-AB96-664A8EFC52C2}"/>
              </a:ext>
            </a:extLst>
          </p:cNvPr>
          <p:cNvSpPr/>
          <p:nvPr/>
        </p:nvSpPr>
        <p:spPr>
          <a:xfrm rot="5400000">
            <a:off x="6179976" y="2268262"/>
            <a:ext cx="643812" cy="11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BFB3AB-1D93-824A-E39D-EE8156E25D73}"/>
              </a:ext>
            </a:extLst>
          </p:cNvPr>
          <p:cNvSpPr/>
          <p:nvPr/>
        </p:nvSpPr>
        <p:spPr>
          <a:xfrm>
            <a:off x="10493292" y="3399470"/>
            <a:ext cx="643812" cy="11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E700A-3DF6-8893-0C1E-7AEA696B397D}"/>
              </a:ext>
            </a:extLst>
          </p:cNvPr>
          <p:cNvSpPr/>
          <p:nvPr/>
        </p:nvSpPr>
        <p:spPr>
          <a:xfrm rot="16200000">
            <a:off x="9239975" y="2237328"/>
            <a:ext cx="643812" cy="11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17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0C23DC-4990-2F5F-27D2-FE53D74AD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091" y="649352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Purposes to be covered: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59F80-63B3-61D9-E20C-C45A86331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91" y="1579902"/>
            <a:ext cx="10252340" cy="4351338"/>
          </a:xfrm>
        </p:spPr>
        <p:txBody>
          <a:bodyPr>
            <a:normAutofit/>
          </a:bodyPr>
          <a:lstStyle/>
          <a:p>
            <a:r>
              <a:rPr lang="en-US" sz="2400" b="0" i="0" u="none" strike="noStrike" dirty="0">
                <a:effectLst/>
              </a:rPr>
              <a:t>Gain insight regarding what aspects of movements are characteristic of movement disorders</a:t>
            </a:r>
          </a:p>
          <a:p>
            <a:r>
              <a:rPr lang="en-US" sz="2400" b="0" i="0" u="none" strike="noStrike" dirty="0">
                <a:effectLst/>
              </a:rPr>
              <a:t>Neurological disorders assessment and diagnosis: </a:t>
            </a:r>
            <a:r>
              <a:rPr lang="en-CA" sz="2400" dirty="0"/>
              <a:t>Can we provide a pattern or score for each movement, so it will distinguish normal and abnormal movements </a:t>
            </a:r>
          </a:p>
          <a:p>
            <a:r>
              <a:rPr lang="en-CA" sz="2400" b="0" i="0" u="none" strike="noStrike" dirty="0">
                <a:effectLst/>
              </a:rPr>
              <a:t>Explanatory artificial intelligence (XAI)</a:t>
            </a:r>
            <a:r>
              <a:rPr lang="en-CA" sz="2400" dirty="0"/>
              <a:t>: we can achieve specific tools that can help to interpret machine learning pipelines.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E87D7-3668-3BAE-E38C-D31CA7540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59"/>
          <a:stretch/>
        </p:blipFill>
        <p:spPr>
          <a:xfrm>
            <a:off x="5715081" y="4238298"/>
            <a:ext cx="6090475" cy="21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10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3458</TotalTime>
  <Words>601</Words>
  <Application>Microsoft Office PowerPoint</Application>
  <PresentationFormat>Widescreen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Narrow</vt:lpstr>
      <vt:lpstr>BlinkMacSystemFont</vt:lpstr>
      <vt:lpstr>Calibri</vt:lpstr>
      <vt:lpstr>Calibri Light</vt:lpstr>
      <vt:lpstr>Georgia</vt:lpstr>
      <vt:lpstr>MyriadMM-RegularCondensed</vt:lpstr>
      <vt:lpstr>Roboto</vt:lpstr>
      <vt:lpstr>Office Theme</vt:lpstr>
      <vt:lpstr>Computational Modeling of Human Movement: Exploring the Biomechanics, Neural Control, and Cognitive Processes Underlying Movements</vt:lpstr>
      <vt:lpstr>PowerPoint Presentation</vt:lpstr>
      <vt:lpstr>Model</vt:lpstr>
      <vt:lpstr>Motivation</vt:lpstr>
      <vt:lpstr>TSNE</vt:lpstr>
      <vt:lpstr>RDM</vt:lpstr>
      <vt:lpstr>XAI: Effectiveness by perturbation</vt:lpstr>
      <vt:lpstr>XAI: Effectiveness by perturbation</vt:lpstr>
      <vt:lpstr>Purposes to be covered: </vt:lpstr>
      <vt:lpstr>PowerPoint Presentation</vt:lpstr>
      <vt:lpstr>PowerPoint Presentation</vt:lpstr>
      <vt:lpstr>Results</vt:lpstr>
      <vt:lpstr>Results</vt:lpstr>
      <vt:lpstr>Purposes to be covered: </vt:lpstr>
      <vt:lpstr>Project 3: Ideas</vt:lpstr>
      <vt:lpstr>Project Timelines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Neural Networks understand what they are doing?</dc:title>
  <dc:creator>Arefeh Farahmandi Najaf Abadi</dc:creator>
  <cp:lastModifiedBy>Arefeh Farahmandi Najaf Abadi</cp:lastModifiedBy>
  <cp:revision>32</cp:revision>
  <dcterms:created xsi:type="dcterms:W3CDTF">2023-03-09T14:48:38Z</dcterms:created>
  <dcterms:modified xsi:type="dcterms:W3CDTF">2023-04-25T19:10:35Z</dcterms:modified>
</cp:coreProperties>
</file>